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DD6861-1691-48B7-BA02-FFA4CD6F4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4EB27F8-59AA-40DA-84EF-45F0474EB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574ADA-6EC2-4CF9-99B2-15B1201E4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1EBB11-7C30-4295-B538-23C50B243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6E4303-A9E4-4062-909F-5D7E12720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2606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5277B-E956-4953-BB46-8FAA363C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5654CF-0FA9-4632-86F1-449A4867E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973CD2-C1DF-4A58-A1F2-45EF8F0B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2695137-DA7F-4AAB-93BF-701D9D2CC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694D015-075A-415A-9D65-5B4C2F74A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70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E5CE5A5-1049-4F0B-B152-6560E1C0F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EA8DAFC-DFBB-44B4-8DF9-5FECB38A6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94C44E1-5DB3-47A7-8448-6861CD749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8B2835-8D03-46E6-A0ED-B2E603286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94670CA-B498-4810-B30B-927821FE4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216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BF26F5-E435-45C8-B5DE-8F9217DA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9E3F49-8BCA-4091-9841-69EEC80D7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284BA5-BC28-42A6-A112-A597D601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263507-04E8-4DEF-B484-6F8065604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33223D1-5D0B-435A-9EFA-D246761CD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12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5277D-4FB9-4F67-A876-61556995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754BDD-8FFA-45C7-8389-94E95654E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DF3057-7DF5-4EF2-9060-246CD50C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2CEA25-EC84-49B6-B1C6-FA91C1C5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553F88-009B-4BB3-85C6-E9EB7B9B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902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E3CDC5-CCA2-4005-AF24-328567F2E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01653B-AC1F-4921-BB74-26673B71A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A0665E9-F3DE-446D-916E-B18D2F407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B6F68B-1DA5-46B8-940B-E56AB9EC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1C3744F-D1C3-4F47-B742-99C04CFC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84CF882-C283-4DF9-9E36-03BCA5B03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084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D743C1-2EEF-46C5-BB5C-EA6118F77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E2BBDA-EEAB-426B-983F-08897DB59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329ED11-976A-4E4A-B7D9-D7AA4D545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9631888-5D5D-4D9B-B8EF-624E010A6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1C12009-5BCD-42EF-9307-FFBE98DD4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4B3B7D0-1A18-40E5-A93C-ED4172649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3872ABF-26B3-4B4D-A6D9-06CA23542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81C1EBF-EFDF-4A79-AD1F-5CC0B0C3E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63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853E1A-7F38-4311-A467-DBE1F1D0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C4687F0-26CC-47D0-BDF6-F039D154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FEF9C2B-36D6-48E4-9FE7-62ED26C0D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609B841-A68A-4FF5-8836-C7236ECA0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669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9595BDA-3095-4A5B-BFAA-694F55BD7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8FCC191-E562-4186-BB49-7E81D080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B8D56AD-D983-4339-BE25-B9ABC314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066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2A0F1-448F-4D4D-8B46-996818C4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5C0472-A886-4357-A269-AC1577778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8D55C6D-7479-4445-96E2-893FFA49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AD10FDA-8880-409D-9DE6-3D2020E6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E7B367-5297-4814-B435-6B62879C0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0780E5-47DF-4583-BFBD-83EB9E1C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8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C4A3A-9958-48E0-94C2-9EE8C0B3D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4FA7BD9-EB80-4076-8ACD-B32B25F33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9BCF442-A03B-4ACC-9A7C-AB1A38EB2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1CAB993-F3A0-45D2-842D-2CC41DA3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F94F60-A40C-4282-9F3D-623CCD3AF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5474E1-A090-47AE-92EA-74AA7351D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749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5CDA76D-0C0E-4B62-9075-52B7D2254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FB82454-60FA-402F-B822-9B1D65493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0ABC8C-6179-4B2A-940C-27DA6DEA09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8EED-D15A-4A73-B740-96FF0450B09B}" type="datetimeFigureOut">
              <a:rPr lang="da-DK" smtClean="0"/>
              <a:t>23-11-2021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971E4C-48A8-4BC4-8A13-B0805088C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B6F361-8DB7-4A23-A25E-8162D7444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8AEC3-BAA3-4706-A981-62EA1D5F58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309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curity, Binary, Binary Code, Castle">
            <a:extLst>
              <a:ext uri="{FF2B5EF4-FFF2-40B4-BE49-F238E27FC236}">
                <a16:creationId xmlns:a16="http://schemas.microsoft.com/office/drawing/2014/main" id="{A3803084-8613-45E5-A6A0-7D2FDDD3F3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20"/>
          <a:stretch/>
        </p:blipFill>
        <p:spPr bwMode="auto">
          <a:xfrm>
            <a:off x="2562726" y="1"/>
            <a:ext cx="9629274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928DD85-BB99-450D-A702-2683E0296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240E5BD2-4019-4012-A1AA-628900E65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EFCB78-A59B-4E4F-8BEB-24DE64BB3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342006"/>
            <a:ext cx="3879232" cy="2248122"/>
          </a:xfrm>
        </p:spPr>
        <p:txBody>
          <a:bodyPr anchor="b">
            <a:normAutofit/>
          </a:bodyPr>
          <a:lstStyle/>
          <a:p>
            <a:pPr algn="l"/>
            <a:r>
              <a:rPr lang="da-DK" sz="5400" dirty="0"/>
              <a:t>Slagelse Kommune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365091A-B742-4C80-A9C0-A0CED14E0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2904116"/>
            <a:ext cx="3879232" cy="1819948"/>
          </a:xfrm>
        </p:spPr>
        <p:txBody>
          <a:bodyPr anchor="t">
            <a:normAutofit/>
          </a:bodyPr>
          <a:lstStyle/>
          <a:p>
            <a:pPr algn="l"/>
            <a:r>
              <a:rPr lang="da-DK" sz="1800" dirty="0"/>
              <a:t>Når du skal oprette en regning/faktura - fritekstfakturering</a:t>
            </a:r>
          </a:p>
          <a:p>
            <a:pPr algn="l"/>
            <a:r>
              <a:rPr lang="da-DK" sz="1800" dirty="0"/>
              <a:t>Lettere adgang til Opkrævnings-kontorets betalingsarter</a:t>
            </a:r>
            <a:endParaRPr lang="da-DK" sz="14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9141BB2-02AB-42C3-91A0-BB8CAB16F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046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74FDE-72D5-49C8-AA2B-F129D8EB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330" y="803325"/>
            <a:ext cx="5314536" cy="1325563"/>
          </a:xfrm>
        </p:spPr>
        <p:txBody>
          <a:bodyPr>
            <a:normAutofit/>
          </a:bodyPr>
          <a:lstStyle/>
          <a:p>
            <a:r>
              <a:rPr lang="da-DK" sz="2400"/>
              <a:t>Staten har fået nyt inddrivelsessystem </a:t>
            </a:r>
            <a:br>
              <a:rPr lang="da-DK" sz="2400"/>
            </a:br>
            <a:r>
              <a:rPr lang="da-DK" sz="2400"/>
              <a:t>– og det påvirker oprettelsen af regninger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Security, Finger, Businessman, Binary">
            <a:extLst>
              <a:ext uri="{FF2B5EF4-FFF2-40B4-BE49-F238E27FC236}">
                <a16:creationId xmlns:a16="http://schemas.microsoft.com/office/drawing/2014/main" id="{26AA04A8-0D9F-488A-BD7E-5BAD61AF9C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47" r="26469" b="2"/>
          <a:stretch/>
        </p:blipFill>
        <p:spPr bwMode="auto">
          <a:xfrm>
            <a:off x="2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0" y="0"/>
                </a:moveTo>
                <a:lnTo>
                  <a:pt x="4400491" y="0"/>
                </a:lnTo>
                <a:lnTo>
                  <a:pt x="4484766" y="76595"/>
                </a:lnTo>
                <a:cubicBezTo>
                  <a:pt x="5076107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1589550-EC33-4872-A418-B4C784301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329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da-DK" sz="1700"/>
              <a:t>I forbindelse med Gældsstyrelsen udruller det nye inddrivelsessystem PSRM, skal kommunens krav kategoriseres i forhold hertil. </a:t>
            </a:r>
          </a:p>
          <a:p>
            <a:r>
              <a:rPr lang="da-DK" sz="1700"/>
              <a:t>F.eks. daginstitution art 030 skal mappes op imod Gældsstyrelsens tilsvarende fordring. </a:t>
            </a:r>
          </a:p>
          <a:p>
            <a:r>
              <a:rPr lang="da-DK" sz="1700"/>
              <a:t>Det er uhyre vigtigt at vi er så præcise som muligt i valg af betalingsarter, idet Gældsstyrelsens inddrivelse af vores krav i høj grad bliver automatiseret, uden der er menneskehånd på. </a:t>
            </a:r>
          </a:p>
          <a:p>
            <a:r>
              <a:rPr lang="da-DK" sz="1700"/>
              <a:t>Er vores krav opkrævet forkert, vil Gældsstyrelsen kunne afvise at inddrive vores krav, indtil fejlene er rettet.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C39ABA51-954A-48B5-A48D-DDA42CA2C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27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-Mail, Mail, Contact, Letter, Write">
            <a:extLst>
              <a:ext uri="{FF2B5EF4-FFF2-40B4-BE49-F238E27FC236}">
                <a16:creationId xmlns:a16="http://schemas.microsoft.com/office/drawing/2014/main" id="{CB6F9FAE-249F-4432-9913-2688EC7480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727" b="-1"/>
          <a:stretch/>
        </p:blipFill>
        <p:spPr bwMode="auto">
          <a:xfrm>
            <a:off x="5182104" y="10"/>
            <a:ext cx="7009896" cy="6857990"/>
          </a:xfrm>
          <a:custGeom>
            <a:avLst/>
            <a:gdLst/>
            <a:ahLst/>
            <a:cxnLst/>
            <a:rect l="l" t="t" r="r" b="b"/>
            <a:pathLst>
              <a:path w="7009896" h="6858000">
                <a:moveTo>
                  <a:pt x="0" y="0"/>
                </a:moveTo>
                <a:lnTo>
                  <a:pt x="7009896" y="0"/>
                </a:lnTo>
                <a:lnTo>
                  <a:pt x="7009896" y="6858000"/>
                </a:lnTo>
                <a:lnTo>
                  <a:pt x="21616" y="6858000"/>
                </a:lnTo>
                <a:lnTo>
                  <a:pt x="129867" y="6647018"/>
                </a:lnTo>
                <a:cubicBezTo>
                  <a:pt x="1043295" y="4758249"/>
                  <a:pt x="1332296" y="2559611"/>
                  <a:pt x="814641" y="380651"/>
                </a:cubicBezTo>
                <a:lnTo>
                  <a:pt x="714685" y="1"/>
                </a:lnTo>
                <a:lnTo>
                  <a:pt x="0" y="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5FDF4720-5445-47BE-89FE-E40D1AE6F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480073" cy="6858002"/>
          </a:xfrm>
          <a:custGeom>
            <a:avLst/>
            <a:gdLst>
              <a:gd name="connsiteX0" fmla="*/ 6130244 w 6480073"/>
              <a:gd name="connsiteY0" fmla="*/ 0 h 6858002"/>
              <a:gd name="connsiteX1" fmla="*/ 6212951 w 6480073"/>
              <a:gd name="connsiteY1" fmla="*/ 314584 h 6858002"/>
              <a:gd name="connsiteX2" fmla="*/ 5540779 w 6480073"/>
              <a:gd name="connsiteY2" fmla="*/ 6756649 h 6858002"/>
              <a:gd name="connsiteX3" fmla="*/ 5489971 w 6480073"/>
              <a:gd name="connsiteY3" fmla="*/ 6858002 h 6858002"/>
              <a:gd name="connsiteX4" fmla="*/ 0 w 6480073"/>
              <a:gd name="connsiteY4" fmla="*/ 6858002 h 6858002"/>
              <a:gd name="connsiteX5" fmla="*/ 0 w 6480073"/>
              <a:gd name="connsiteY5" fmla="*/ 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73" h="6858002">
                <a:moveTo>
                  <a:pt x="6130244" y="0"/>
                </a:moveTo>
                <a:lnTo>
                  <a:pt x="6212951" y="314584"/>
                </a:lnTo>
                <a:cubicBezTo>
                  <a:pt x="6745828" y="2551616"/>
                  <a:pt x="6460994" y="4808873"/>
                  <a:pt x="5540779" y="6756649"/>
                </a:cubicBezTo>
                <a:lnTo>
                  <a:pt x="5489971" y="6858002"/>
                </a:lnTo>
                <a:lnTo>
                  <a:pt x="0" y="685800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73" name="Freeform: Shape 72">
            <a:extLst>
              <a:ext uri="{FF2B5EF4-FFF2-40B4-BE49-F238E27FC236}">
                <a16:creationId xmlns:a16="http://schemas.microsoft.com/office/drawing/2014/main" id="{AC8710B4-A815-4082-9E4F-F13A00070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49216" cy="6858001"/>
          </a:xfrm>
          <a:custGeom>
            <a:avLst/>
            <a:gdLst>
              <a:gd name="connsiteX0" fmla="*/ 0 w 6249216"/>
              <a:gd name="connsiteY0" fmla="*/ 0 h 6858001"/>
              <a:gd name="connsiteX1" fmla="*/ 5893742 w 6249216"/>
              <a:gd name="connsiteY1" fmla="*/ 1 h 6858001"/>
              <a:gd name="connsiteX2" fmla="*/ 5993697 w 6249216"/>
              <a:gd name="connsiteY2" fmla="*/ 380651 h 6858001"/>
              <a:gd name="connsiteX3" fmla="*/ 5308924 w 6249216"/>
              <a:gd name="connsiteY3" fmla="*/ 6647018 h 6858001"/>
              <a:gd name="connsiteX4" fmla="*/ 5200672 w 6249216"/>
              <a:gd name="connsiteY4" fmla="*/ 6858001 h 6858001"/>
              <a:gd name="connsiteX5" fmla="*/ 1 w 6249216"/>
              <a:gd name="connsiteY5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9216" h="6858001">
                <a:moveTo>
                  <a:pt x="0" y="0"/>
                </a:moveTo>
                <a:lnTo>
                  <a:pt x="5893742" y="1"/>
                </a:lnTo>
                <a:lnTo>
                  <a:pt x="5993697" y="380651"/>
                </a:lnTo>
                <a:cubicBezTo>
                  <a:pt x="6511353" y="2559611"/>
                  <a:pt x="6222352" y="4758249"/>
                  <a:pt x="5308924" y="6647018"/>
                </a:cubicBezTo>
                <a:lnTo>
                  <a:pt x="5200672" y="6858001"/>
                </a:lnTo>
                <a:lnTo>
                  <a:pt x="1" y="68580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7AE7B7-C7D4-426B-9ECE-1A7BF0AB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396289"/>
            <a:ext cx="4782458" cy="1325563"/>
          </a:xfrm>
        </p:spPr>
        <p:txBody>
          <a:bodyPr>
            <a:normAutofit/>
          </a:bodyPr>
          <a:lstStyle/>
          <a:p>
            <a:r>
              <a:rPr lang="da-DK" dirty="0"/>
              <a:t>Når du skal oprette en regning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8710F1-E3F9-49F3-8C1B-F489C0A44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71982"/>
            <a:ext cx="4782458" cy="3181684"/>
          </a:xfrm>
        </p:spPr>
        <p:txBody>
          <a:bodyPr anchor="t">
            <a:normAutofit/>
          </a:bodyPr>
          <a:lstStyle/>
          <a:p>
            <a:r>
              <a:rPr lang="da-DK" sz="1700"/>
              <a:t>Opkrævningskontoret tilser, at alle regninger der udsendes af kommunens centre og virksomheder betales. </a:t>
            </a:r>
          </a:p>
          <a:p>
            <a:r>
              <a:rPr lang="da-DK" sz="1700"/>
              <a:t>Dette gøres på en række betalingsarter, ikke at forveksle med art i kontoplanen. En betalingsart består af et 3 cifret tal, f.eks. opkræves daginstitution under betalingsarten 030.</a:t>
            </a:r>
          </a:p>
          <a:p>
            <a:r>
              <a:rPr lang="da-DK" sz="1700"/>
              <a:t>Fra betalingsart 310 og frem, benyttes fritekstfakturering. For disse betalingsarter er der tale om kolleger, der laver fakturaerne, herunder udvælger den betalingsart som skal benyttes.  </a:t>
            </a:r>
          </a:p>
          <a:p>
            <a:endParaRPr lang="da-DK" sz="170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B6E7BFA3-F7E7-4E35-A842-DA2DFA4EE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4020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92C48640-28BC-4A3D-A734-1B1B72A80A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49" r="-1" b="11916"/>
          <a:stretch/>
        </p:blipFill>
        <p:spPr bwMode="auto">
          <a:xfrm>
            <a:off x="4117521" y="10"/>
            <a:ext cx="80744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Freeform: Shape 70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4A2F4F-7F32-4DD5-A995-42AD32CBD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da-DK" sz="4100"/>
              <a:t>Hvad skal man være særligt opmærksom på?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CE0A80-975E-45FF-90A5-ABA927D55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22601"/>
            <a:ext cx="4674853" cy="4154361"/>
          </a:xfrm>
        </p:spPr>
        <p:txBody>
          <a:bodyPr>
            <a:normAutofit/>
          </a:bodyPr>
          <a:lstStyle/>
          <a:p>
            <a:r>
              <a:rPr lang="da-DK" sz="2000" dirty="0"/>
              <a:t>De forskellige betalingsarter har </a:t>
            </a:r>
            <a:r>
              <a:rPr lang="da-DK" sz="2000" dirty="0" err="1"/>
              <a:t>forskel-lige</a:t>
            </a:r>
            <a:r>
              <a:rPr lang="da-DK" sz="2000" dirty="0"/>
              <a:t> rente, gebyr, inddrivelsesmuligheder. 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Nogle krav er offentligretslige krav, andre civilretslige, enkelte har fortrinspanteret, nogle krav kan modregnes i udbetaling af andre ydelser, andre ikke. </a:t>
            </a:r>
            <a:br>
              <a:rPr lang="da-DK" sz="2000" dirty="0"/>
            </a:br>
            <a:endParaRPr lang="da-DK" sz="2000" dirty="0"/>
          </a:p>
          <a:p>
            <a:r>
              <a:rPr lang="da-DK" sz="2000" dirty="0"/>
              <a:t>Der er krav mod borgere og </a:t>
            </a:r>
            <a:r>
              <a:rPr lang="da-DK" sz="2000" dirty="0" err="1"/>
              <a:t>virksom-heder</a:t>
            </a:r>
            <a:r>
              <a:rPr lang="da-DK" sz="2000" dirty="0"/>
              <a:t>.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74D0D585-5E87-4749-B56C-609DD9D590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68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72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Et billede, der indeholder visitkort&#10;&#10;Automatisk genereret beskrivelse">
            <a:extLst>
              <a:ext uri="{FF2B5EF4-FFF2-40B4-BE49-F238E27FC236}">
                <a16:creationId xmlns:a16="http://schemas.microsoft.com/office/drawing/2014/main" id="{460B1ACE-7800-455E-B9C0-569285A0C3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4"/>
          <a:stretch/>
        </p:blipFill>
        <p:spPr bwMode="auto">
          <a:xfrm>
            <a:off x="2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4650EEE-BE7C-4DDF-960D-E1289E2B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da-DK" sz="4000" dirty="0">
                <a:solidFill>
                  <a:srgbClr val="FFFFFF"/>
                </a:solidFill>
              </a:rPr>
              <a:t>Vi har lavet en vejledning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2297C1-B994-42B9-A07B-CA0E8D144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6415558" cy="4726276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rgbClr val="FFFFFF"/>
                </a:solidFill>
              </a:rPr>
              <a:t>I </a:t>
            </a:r>
            <a:r>
              <a:rPr lang="da-DK" sz="2000" dirty="0" err="1">
                <a:solidFill>
                  <a:srgbClr val="FFFFFF"/>
                </a:solidFill>
              </a:rPr>
              <a:t>f.m</a:t>
            </a:r>
            <a:r>
              <a:rPr lang="da-DK" sz="2000" dirty="0">
                <a:solidFill>
                  <a:srgbClr val="FFFFFF"/>
                </a:solidFill>
              </a:rPr>
              <a:t>. </a:t>
            </a:r>
            <a:r>
              <a:rPr lang="da-DK" sz="2000" dirty="0" err="1">
                <a:solidFill>
                  <a:srgbClr val="FFFFFF"/>
                </a:solidFill>
              </a:rPr>
              <a:t>mapning</a:t>
            </a:r>
            <a:r>
              <a:rPr lang="da-DK" sz="2000" dirty="0">
                <a:solidFill>
                  <a:srgbClr val="FFFFFF"/>
                </a:solidFill>
              </a:rPr>
              <a:t> af kommunens krav, har vi gennemgået de nuværende betalingsarter, og stikprøvevis tjekket hvad der bliver faktureret på de forskellige betalingsarter. </a:t>
            </a:r>
            <a:br>
              <a:rPr lang="da-DK" sz="2000" dirty="0">
                <a:solidFill>
                  <a:srgbClr val="FFFFFF"/>
                </a:solidFill>
              </a:rPr>
            </a:br>
            <a:endParaRPr lang="da-DK" sz="2000" dirty="0">
              <a:solidFill>
                <a:srgbClr val="FFFFFF"/>
              </a:solidFill>
            </a:endParaRPr>
          </a:p>
          <a:p>
            <a:r>
              <a:rPr lang="da-DK" sz="2000" dirty="0">
                <a:solidFill>
                  <a:srgbClr val="FFFFFF"/>
                </a:solidFill>
              </a:rPr>
              <a:t>Vi har lavet en beskrivelse af hvilke krav, betalingsarterne skal benyttes til. </a:t>
            </a:r>
            <a:br>
              <a:rPr lang="da-DK" sz="2000" dirty="0">
                <a:solidFill>
                  <a:srgbClr val="FFFFFF"/>
                </a:solidFill>
              </a:rPr>
            </a:br>
            <a:endParaRPr lang="da-DK" sz="2000" dirty="0">
              <a:solidFill>
                <a:srgbClr val="FFFFFF"/>
              </a:solidFill>
            </a:endParaRPr>
          </a:p>
          <a:p>
            <a:r>
              <a:rPr lang="da-DK" sz="2000" dirty="0">
                <a:solidFill>
                  <a:srgbClr val="FFFFFF"/>
                </a:solidFill>
              </a:rPr>
              <a:t>Beskrivelserne skal gerne vise hvilke </a:t>
            </a:r>
            <a:r>
              <a:rPr lang="da-DK" sz="2000" dirty="0" err="1">
                <a:solidFill>
                  <a:srgbClr val="FFFFFF"/>
                </a:solidFill>
              </a:rPr>
              <a:t>kravstyper</a:t>
            </a:r>
            <a:r>
              <a:rPr lang="da-DK" sz="2000" dirty="0">
                <a:solidFill>
                  <a:srgbClr val="FFFFFF"/>
                </a:solidFill>
              </a:rPr>
              <a:t>, vi ønsker placeret på betalingsarterne. </a:t>
            </a:r>
            <a:br>
              <a:rPr lang="da-DK" sz="2000" dirty="0">
                <a:solidFill>
                  <a:srgbClr val="FFFFFF"/>
                </a:solidFill>
              </a:rPr>
            </a:br>
            <a:endParaRPr lang="da-DK" sz="2000" dirty="0">
              <a:solidFill>
                <a:srgbClr val="FFFFFF"/>
              </a:solidFill>
            </a:endParaRPr>
          </a:p>
          <a:p>
            <a:r>
              <a:rPr lang="da-DK" sz="2000" dirty="0">
                <a:solidFill>
                  <a:srgbClr val="FFFFFF"/>
                </a:solidFill>
              </a:rPr>
              <a:t>Forklaringerne er ikke udtømmende.   </a:t>
            </a:r>
          </a:p>
          <a:p>
            <a:endParaRPr lang="da-DK" sz="2000" dirty="0">
              <a:solidFill>
                <a:srgbClr val="FFFFFF"/>
              </a:solidFill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0267E37-0F22-4B37-8DE3-D479E72E17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03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70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9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0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28E16D-28FD-4276-9C5B-C24BF54D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>
            <a:normAutofit/>
          </a:bodyPr>
          <a:lstStyle/>
          <a:p>
            <a:r>
              <a:rPr lang="da-DK" dirty="0"/>
              <a:t>Vigtigt!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D6D997-773C-40BD-B867-A7D9FEA0C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807"/>
            <a:ext cx="4936067" cy="3985155"/>
          </a:xfrm>
        </p:spPr>
        <p:txBody>
          <a:bodyPr>
            <a:normAutofit/>
          </a:bodyPr>
          <a:lstStyle/>
          <a:p>
            <a:r>
              <a:rPr lang="da-DK" sz="1700" b="1" u="sng" dirty="0"/>
              <a:t>Til jer der laver mange fakturaer</a:t>
            </a:r>
            <a:r>
              <a:rPr lang="da-DK" sz="1700" dirty="0"/>
              <a:t>, tjek om i fortsat kan benytte den hidtidige betalingsart, eller om i skal benytte en anden. </a:t>
            </a:r>
          </a:p>
          <a:p>
            <a:r>
              <a:rPr lang="da-DK" sz="1700" dirty="0"/>
              <a:t>Hvis I er i tvivl, så ring til opkrævningen. Lad være med at fakturerer på en betalingsart hvis du er i tvivl.  </a:t>
            </a:r>
          </a:p>
          <a:p>
            <a:endParaRPr lang="da-DK" sz="1700" dirty="0"/>
          </a:p>
          <a:p>
            <a:r>
              <a:rPr lang="da-DK" sz="1700" b="1" u="sng" dirty="0"/>
              <a:t>Til jer der laver fakturaer engang imellem</a:t>
            </a:r>
            <a:r>
              <a:rPr lang="da-DK" sz="1700" dirty="0"/>
              <a:t>. Tjek betalingsarterne - der er lavet en opdeling, så det skulle være nogenlunde let at pejle sig ind på sit område. Find den rette betalingsart. </a:t>
            </a:r>
          </a:p>
          <a:p>
            <a:r>
              <a:rPr lang="da-DK" sz="1700" dirty="0"/>
              <a:t>Er du i tvivl så ring til opkrævningen, lad være med fakturerer på en betalingsart hvis du er i tvivl.  </a:t>
            </a:r>
          </a:p>
          <a:p>
            <a:endParaRPr lang="da-DK" sz="1700" dirty="0"/>
          </a:p>
        </p:txBody>
      </p:sp>
      <p:pic>
        <p:nvPicPr>
          <p:cNvPr id="6146" name="Picture 2" descr="Yes, No, Opportunity, Decision, Woman">
            <a:extLst>
              <a:ext uri="{FF2B5EF4-FFF2-40B4-BE49-F238E27FC236}">
                <a16:creationId xmlns:a16="http://schemas.microsoft.com/office/drawing/2014/main" id="{EED9CE23-07F3-4879-B48D-FFE4BA415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7734" y="2537005"/>
            <a:ext cx="4935970" cy="329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B4942D28-1177-46AF-BF36-F855AFDD6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39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E1FC7B4-E4A7-4452-B413-1A623E3A7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bg1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13">
            <a:extLst>
              <a:ext uri="{FF2B5EF4-FFF2-40B4-BE49-F238E27FC236}">
                <a16:creationId xmlns:a16="http://schemas.microsoft.com/office/drawing/2014/main" id="{E0709AF0-24F0-4486-B189-BE6386BD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11">
            <a:extLst>
              <a:ext uri="{FF2B5EF4-FFF2-40B4-BE49-F238E27FC236}">
                <a16:creationId xmlns:a16="http://schemas.microsoft.com/office/drawing/2014/main" id="{FBE3B62F-5853-4A3C-B050-6186351A7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28E16D-28FD-4276-9C5B-C24BF54D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448253"/>
            <a:ext cx="10520702" cy="1325563"/>
          </a:xfrm>
        </p:spPr>
        <p:txBody>
          <a:bodyPr>
            <a:normAutofit/>
          </a:bodyPr>
          <a:lstStyle/>
          <a:p>
            <a:r>
              <a:rPr lang="da-DK"/>
              <a:t>Giv opkrævningskontoret besked</a:t>
            </a:r>
            <a:br>
              <a:rPr lang="da-DK"/>
            </a:br>
            <a:r>
              <a:rPr lang="da-DK"/>
              <a:t>- hvis der sker ændringer!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7D6D997-773C-40BD-B867-A7D9FEA0C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807"/>
            <a:ext cx="4936067" cy="3985155"/>
          </a:xfrm>
        </p:spPr>
        <p:txBody>
          <a:bodyPr>
            <a:normAutofit/>
          </a:bodyPr>
          <a:lstStyle/>
          <a:p>
            <a:r>
              <a:rPr lang="da-DK" sz="2000"/>
              <a:t>Hvis der efterfølgende opstår tvister omkring de regninger der sendes, så skal opkrævningskontoret have besked. </a:t>
            </a:r>
          </a:p>
          <a:p>
            <a:r>
              <a:rPr lang="da-DK" sz="2000"/>
              <a:t>Det gælder alle regninger, både til borgere/virksomheder.</a:t>
            </a:r>
          </a:p>
          <a:p>
            <a:r>
              <a:rPr lang="da-DK" sz="2000"/>
              <a:t>Konsekvens hvis vi ikke informeres er, at der rykkes og sendes krav til inddrivelse i situationer dette ikke burde være sket. </a:t>
            </a:r>
          </a:p>
          <a:p>
            <a:r>
              <a:rPr lang="da-DK" sz="2000"/>
              <a:t>Det kan komplicere sagerne unødigt og vil pålægge både opkrævningen og Gældsstyrelsen unødvendigt ekstra arbejde.</a:t>
            </a:r>
          </a:p>
        </p:txBody>
      </p:sp>
      <p:pic>
        <p:nvPicPr>
          <p:cNvPr id="7170" name="Picture 2" descr="Contact Us, Contact, Call, Us, Phone">
            <a:extLst>
              <a:ext uri="{FF2B5EF4-FFF2-40B4-BE49-F238E27FC236}">
                <a16:creationId xmlns:a16="http://schemas.microsoft.com/office/drawing/2014/main" id="{74EA77C5-7724-42A8-B07D-05930E802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7734" y="2537005"/>
            <a:ext cx="4935970" cy="3294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7CDD5123-6CF8-4E7E-9268-F6597AD67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74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281BC32-FF58-4898-A6B5-7B3D059B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D614406-135F-4875-9C87-53822CB1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213969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7020BD-3785-4628-8C5E-A4011B43E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139694"/>
            <a:ext cx="12192000" cy="146304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0224F2B8-AFEB-483B-8D82-A91386D5B1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6" b="643"/>
          <a:stretch/>
        </p:blipFill>
        <p:spPr>
          <a:xfrm>
            <a:off x="1501246" y="2984652"/>
            <a:ext cx="9312805" cy="514197"/>
          </a:xfrm>
        </p:spPr>
      </p:pic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B6DAEE1A-F77C-4B95-958A-3846ADC0F1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"/>
          <a:stretch/>
        </p:blipFill>
        <p:spPr>
          <a:xfrm>
            <a:off x="1501245" y="3498850"/>
            <a:ext cx="9312805" cy="240506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CC5FE0D-CEA0-4E87-A346-D16AC189C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434101"/>
            <a:ext cx="10279971" cy="1362042"/>
          </a:xfrm>
        </p:spPr>
        <p:txBody>
          <a:bodyPr anchor="b"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Eksempel på en vejledning til fagkontorer der laver fritekstfakturering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0B82C3C2-8782-4690-B706-C73BD81498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5848216"/>
            <a:ext cx="1076475" cy="96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1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522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Slagelse Kommune</vt:lpstr>
      <vt:lpstr>Staten har fået nyt inddrivelsessystem  – og det påvirker oprettelsen af regninger</vt:lpstr>
      <vt:lpstr>Når du skal oprette en regning</vt:lpstr>
      <vt:lpstr>Hvad skal man være særligt opmærksom på?</vt:lpstr>
      <vt:lpstr>Vi har lavet en vejledning</vt:lpstr>
      <vt:lpstr>Vigtigt!</vt:lpstr>
      <vt:lpstr>Giv opkrævningskontoret besked - hvis der sker ændringer!</vt:lpstr>
      <vt:lpstr>Eksempel på en vejledning til fagkontorer der laver fritekstfakturering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Slagelse Kommune</dc:title>
  <dc:creator>Michael Møller</dc:creator>
  <cp:lastModifiedBy>Michael Møller</cp:lastModifiedBy>
  <cp:revision>4</cp:revision>
  <dcterms:created xsi:type="dcterms:W3CDTF">2021-11-19T11:19:42Z</dcterms:created>
  <dcterms:modified xsi:type="dcterms:W3CDTF">2021-11-23T09:54:16Z</dcterms:modified>
</cp:coreProperties>
</file>